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58" r:id="rId4"/>
    <p:sldId id="263" r:id="rId5"/>
    <p:sldId id="291" r:id="rId6"/>
    <p:sldId id="292" r:id="rId7"/>
    <p:sldId id="293" r:id="rId8"/>
    <p:sldId id="288" r:id="rId9"/>
    <p:sldId id="294" r:id="rId10"/>
    <p:sldId id="290" r:id="rId11"/>
    <p:sldId id="295" r:id="rId12"/>
    <p:sldId id="275" r:id="rId13"/>
    <p:sldId id="304" r:id="rId14"/>
    <p:sldId id="273" r:id="rId15"/>
    <p:sldId id="303" r:id="rId16"/>
    <p:sldId id="266" r:id="rId17"/>
    <p:sldId id="264" r:id="rId18"/>
    <p:sldId id="297" r:id="rId19"/>
    <p:sldId id="270" r:id="rId20"/>
    <p:sldId id="287" r:id="rId21"/>
    <p:sldId id="306" r:id="rId22"/>
    <p:sldId id="305" r:id="rId23"/>
    <p:sldId id="267" r:id="rId24"/>
    <p:sldId id="298" r:id="rId25"/>
    <p:sldId id="308" r:id="rId26"/>
    <p:sldId id="309" r:id="rId27"/>
    <p:sldId id="299" r:id="rId28"/>
    <p:sldId id="310" r:id="rId29"/>
    <p:sldId id="311" r:id="rId30"/>
    <p:sldId id="300" r:id="rId31"/>
    <p:sldId id="312" r:id="rId32"/>
    <p:sldId id="313" r:id="rId33"/>
    <p:sldId id="301" r:id="rId34"/>
    <p:sldId id="314" r:id="rId35"/>
    <p:sldId id="315" r:id="rId36"/>
    <p:sldId id="302" r:id="rId37"/>
    <p:sldId id="316" r:id="rId38"/>
    <p:sldId id="317" r:id="rId39"/>
    <p:sldId id="279" r:id="rId40"/>
  </p:sldIdLst>
  <p:sldSz cx="12192000" cy="6858000"/>
  <p:notesSz cx="6858000" cy="9144000"/>
  <p:embeddedFontLst>
    <p:embeddedFont>
      <p:font typeface="Arial Nova Light" panose="020B0304020202020204" pitchFamily="34" charset="0"/>
      <p:regular r:id="rId41"/>
      <p:italic r:id="rId42"/>
    </p:embeddedFont>
    <p:embeddedFont>
      <p:font typeface="나눔명조 ExtraBold" panose="02020603020101020101" pitchFamily="18" charset="-127"/>
      <p:bold r:id="rId43"/>
    </p:embeddedFont>
    <p:embeddedFont>
      <p:font typeface="나눔스퀘어 ExtraBold" panose="020B0600000101010101" pitchFamily="50" charset="-127"/>
      <p:bold r:id="rId44"/>
    </p:embeddedFont>
    <p:embeddedFont>
      <p:font typeface="나눔스퀘어 Light" panose="020B0600000101010101" pitchFamily="50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93939"/>
    <a:srgbClr val="04396C"/>
    <a:srgbClr val="1E3252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1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60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020467" y="2676872"/>
            <a:ext cx="7463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54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Table &amp; View</a:t>
            </a:r>
            <a:endParaRPr lang="ko-KR" altLang="en-US" sz="5400" spc="-3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915182" y="2172890"/>
            <a:ext cx="5824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2915182" y="4011850"/>
            <a:ext cx="5824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003619" y="4207762"/>
            <a:ext cx="364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B1</a:t>
            </a:r>
            <a:r>
              <a:rPr lang="ko-KR" altLang="en-US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 </a:t>
            </a:r>
            <a:endParaRPr lang="en-US" altLang="ko-KR" sz="2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박범진</a:t>
            </a:r>
            <a:r>
              <a:rPr lang="en-US" altLang="ko-KR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강한빛</a:t>
            </a:r>
            <a:r>
              <a:rPr lang="en-US" altLang="ko-KR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김하늬</a:t>
            </a:r>
            <a:r>
              <a:rPr lang="en-US" altLang="ko-KR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김예담</a:t>
            </a:r>
            <a:endParaRPr lang="en-US" altLang="ko-KR" sz="20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박성준 </a:t>
            </a:r>
            <a:r>
              <a:rPr lang="ko-KR" altLang="en-US" sz="20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서경록</a:t>
            </a:r>
            <a:r>
              <a:rPr lang="ko-KR" altLang="en-US" sz="20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원성현 </a:t>
            </a:r>
            <a:r>
              <a:rPr lang="ko-KR" altLang="en-US" sz="20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유희조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98D3EE-4A0B-4F6C-869F-CDA8E430A40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5A3EB-CAEF-4D07-BFA7-E32893E59002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5F38A-2EE3-4B36-AD8E-7793316922B5}"/>
              </a:ext>
            </a:extLst>
          </p:cNvPr>
          <p:cNvSpPr txBox="1"/>
          <p:nvPr/>
        </p:nvSpPr>
        <p:spPr>
          <a:xfrm>
            <a:off x="875104" y="10191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552A-F4ED-41B8-B90F-16E70B4839A8}"/>
              </a:ext>
            </a:extLst>
          </p:cNvPr>
          <p:cNvSpPr txBox="1"/>
          <p:nvPr/>
        </p:nvSpPr>
        <p:spPr>
          <a:xfrm>
            <a:off x="875104" y="676096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3A14EE6-22A4-41EF-8A5F-4200C6A1A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541"/>
              </p:ext>
            </p:extLst>
          </p:nvPr>
        </p:nvGraphicFramePr>
        <p:xfrm>
          <a:off x="378544" y="1150489"/>
          <a:ext cx="11434915" cy="55902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2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0965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09802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97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payment</a:t>
                      </a:r>
                      <a:endParaRPr lang="ko-KR" altLang="en-US" sz="18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rental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64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비용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임대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79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2042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rental_id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last_update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제외하고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payment_id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기본 키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customer_id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staff_id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rental_id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decimal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고정소수점수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-99.99~ 99.99 </a:t>
                      </a:r>
                    </a:p>
                    <a:p>
                      <a:pPr algn="l" latinLnBrk="1"/>
                      <a:r>
                        <a:rPr lang="nn-NO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datetime  :    000-00-00 00:00:00 ~ 9999-12-31 23:59:59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return_date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을 제외하고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rental_id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inventory_id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customer_id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staff_id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nn-NO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datetime  :    000-00-00 00:00:00 ~ 9999-12-31 23:59:59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MEDIUMINT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중간 정수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 3byte(0~16,777,215 /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약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1600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207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E78319B-227C-4C37-B8F6-661CB1E0B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656" y="5599063"/>
            <a:ext cx="4538022" cy="957278"/>
          </a:xfrm>
          <a:prstGeom prst="rect">
            <a:avLst/>
          </a:prstGeom>
          <a:ln cap="flat"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4EBED6-9F3F-4D5E-B941-1D6BA69DE3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314" y="1971832"/>
            <a:ext cx="4058834" cy="1403831"/>
          </a:xfrm>
          <a:prstGeom prst="rect">
            <a:avLst/>
          </a:prstGeom>
          <a:ln cap="flat"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E24A16-B0C6-463D-A56C-FB41FF1267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1180" y="5599062"/>
            <a:ext cx="4992275" cy="1037712"/>
          </a:xfrm>
          <a:prstGeom prst="rect">
            <a:avLst/>
          </a:prstGeom>
          <a:ln cap="flat"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E7858B-E622-457B-AF34-51373E5740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1179" y="1986102"/>
            <a:ext cx="4859544" cy="144289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82275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98D3EE-4A0B-4F6C-869F-CDA8E430A40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5A3EB-CAEF-4D07-BFA7-E32893E59002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5F38A-2EE3-4B36-AD8E-7793316922B5}"/>
              </a:ext>
            </a:extLst>
          </p:cNvPr>
          <p:cNvSpPr txBox="1"/>
          <p:nvPr/>
        </p:nvSpPr>
        <p:spPr>
          <a:xfrm>
            <a:off x="875104" y="10191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552A-F4ED-41B8-B90F-16E70B4839A8}"/>
              </a:ext>
            </a:extLst>
          </p:cNvPr>
          <p:cNvSpPr txBox="1"/>
          <p:nvPr/>
        </p:nvSpPr>
        <p:spPr>
          <a:xfrm>
            <a:off x="875104" y="676096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FBF8B-9E23-4955-BBBE-5E5FDC41B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726501"/>
              </p:ext>
            </p:extLst>
          </p:nvPr>
        </p:nvGraphicFramePr>
        <p:xfrm>
          <a:off x="378544" y="1150489"/>
          <a:ext cx="11434915" cy="55902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2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0965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09802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402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staff</a:t>
                      </a:r>
                      <a:endParaRPr lang="ko-KR" altLang="en-US" sz="18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store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6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스태프 정보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상점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89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2007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picture, email, password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제외하고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null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staff_id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기본 키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address_id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store_id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blob: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바이너리 데이터 형식 저장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64KiB</a:t>
                      </a:r>
                    </a:p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description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을 제외하고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manager_staff_id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독창성을 가진 인덱스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중복허용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X, null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허용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2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3F324D8-72C0-41E5-BF30-E85A06AB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314" y="5524131"/>
            <a:ext cx="4324305" cy="1144558"/>
          </a:xfrm>
          <a:prstGeom prst="rect">
            <a:avLst/>
          </a:prstGeom>
          <a:ln cap="flat"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0D2624-E0F7-4656-B8CB-A40233E309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387" y="5576345"/>
            <a:ext cx="4774678" cy="1092344"/>
          </a:xfrm>
          <a:prstGeom prst="rect">
            <a:avLst/>
          </a:prstGeom>
          <a:ln cap="flat"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20A270-EF54-4916-9004-474C04324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0" y="2108538"/>
            <a:ext cx="4774678" cy="1092344"/>
          </a:xfrm>
          <a:prstGeom prst="rect">
            <a:avLst/>
          </a:prstGeom>
          <a:ln cap="flat"/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424003-0339-45BF-8CA4-327833F9B07C}"/>
              </a:ext>
            </a:extLst>
          </p:cNvPr>
          <p:cNvGrpSpPr/>
          <p:nvPr/>
        </p:nvGrpSpPr>
        <p:grpSpPr>
          <a:xfrm>
            <a:off x="2077135" y="1972555"/>
            <a:ext cx="4530142" cy="1426036"/>
            <a:chOff x="2077135" y="1972555"/>
            <a:chExt cx="4530142" cy="14260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16706D-88B2-4D0E-AC10-AFDB86F2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7135" y="1972555"/>
              <a:ext cx="4530142" cy="6821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0BBB9B6-0563-4217-9A72-02E204EB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7135" y="2716436"/>
              <a:ext cx="4530142" cy="682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86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EER</a:t>
            </a:r>
            <a:r>
              <a:rPr lang="ko-KR" altLang="en-US" sz="3600" spc="-300" dirty="0">
                <a:solidFill>
                  <a:schemeClr val="bg1"/>
                </a:solidFill>
              </a:rPr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EER</a:t>
            </a:r>
            <a:r>
              <a:rPr lang="ko-KR" altLang="en-US" sz="3600" spc="-300" dirty="0">
                <a:solidFill>
                  <a:schemeClr val="bg1"/>
                </a:solidFill>
              </a:rPr>
              <a:t>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테이블 간의 관계 모델 설명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503592" y="1331462"/>
            <a:ext cx="4402749" cy="508149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5940124" y="1343134"/>
            <a:ext cx="5190065" cy="506982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EER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다이어그램 표기법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1:1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A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 소속된다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②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1:n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:A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 소속된다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③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1: 0 or 1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:A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 이하의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 소속된다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④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1: 0 or n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A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or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 소속된다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EER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 선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⑤ 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실선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식별관계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부모테이블의 기본키를 자식테이블이 외래키로 가지고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기본키로 사용하는 경우이다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부모테이블이 없으면 자식테이블이 존재 할 수 없다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⑥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점선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비식별관계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부모테이블의 기본키를 자식테이블이 외래키로 가지지만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기본키로 사용하지 않는 경우이다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부모테이블이 없어도 자식테이블이 존재 할 수 있다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endParaRPr lang="ko-KR" altLang="en-US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028" name="Picture 4" descr="포스팅 이미지 01">
            <a:extLst>
              <a:ext uri="{FF2B5EF4-FFF2-40B4-BE49-F238E27FC236}">
                <a16:creationId xmlns:a16="http://schemas.microsoft.com/office/drawing/2014/main" id="{D9F11FFD-8FF6-4656-95AA-B9ED0B2C4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8" r="26355" b="8904"/>
          <a:stretch/>
        </p:blipFill>
        <p:spPr bwMode="auto">
          <a:xfrm>
            <a:off x="739914" y="1680380"/>
            <a:ext cx="3930103" cy="29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44D8955-05CB-4513-B558-F2BF2A48B882}"/>
              </a:ext>
            </a:extLst>
          </p:cNvPr>
          <p:cNvSpPr/>
          <p:nvPr/>
        </p:nvSpPr>
        <p:spPr>
          <a:xfrm>
            <a:off x="2290152" y="2139291"/>
            <a:ext cx="407627" cy="393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7C73E-87A9-40F9-BCC0-1E05D184FB40}"/>
              </a:ext>
            </a:extLst>
          </p:cNvPr>
          <p:cNvSpPr/>
          <p:nvPr/>
        </p:nvSpPr>
        <p:spPr>
          <a:xfrm>
            <a:off x="2290154" y="2800829"/>
            <a:ext cx="407627" cy="393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E9199D-CAB1-434A-8650-46B91213091E}"/>
              </a:ext>
            </a:extLst>
          </p:cNvPr>
          <p:cNvSpPr/>
          <p:nvPr/>
        </p:nvSpPr>
        <p:spPr>
          <a:xfrm>
            <a:off x="2290155" y="3523007"/>
            <a:ext cx="407627" cy="393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endParaRPr lang="ko-KR" altLang="en-US" sz="2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61FDF3B-5DC0-445D-B335-6E56A33F08DC}"/>
              </a:ext>
            </a:extLst>
          </p:cNvPr>
          <p:cNvSpPr/>
          <p:nvPr/>
        </p:nvSpPr>
        <p:spPr>
          <a:xfrm>
            <a:off x="2290152" y="4224883"/>
            <a:ext cx="407627" cy="39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endParaRPr lang="ko-KR" altLang="en-US" sz="2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CBE9F8-3B66-4926-B8E4-CE48FD9B3956}"/>
              </a:ext>
            </a:extLst>
          </p:cNvPr>
          <p:cNvCxnSpPr/>
          <p:nvPr/>
        </p:nvCxnSpPr>
        <p:spPr>
          <a:xfrm>
            <a:off x="1104200" y="5135174"/>
            <a:ext cx="270479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4C4C23-87F3-4E4B-BC9E-698117060850}"/>
              </a:ext>
            </a:extLst>
          </p:cNvPr>
          <p:cNvCxnSpPr/>
          <p:nvPr/>
        </p:nvCxnSpPr>
        <p:spPr>
          <a:xfrm>
            <a:off x="1175726" y="5808358"/>
            <a:ext cx="270479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BFE1984-25BE-4673-A61A-DD5A115434E7}"/>
              </a:ext>
            </a:extLst>
          </p:cNvPr>
          <p:cNvSpPr/>
          <p:nvPr/>
        </p:nvSpPr>
        <p:spPr>
          <a:xfrm>
            <a:off x="578888" y="4929959"/>
            <a:ext cx="407627" cy="39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endParaRPr lang="ko-KR" altLang="en-US" sz="2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4D084-8C22-4AC9-B5D5-DBBAF378FB18}"/>
              </a:ext>
            </a:extLst>
          </p:cNvPr>
          <p:cNvSpPr/>
          <p:nvPr/>
        </p:nvSpPr>
        <p:spPr>
          <a:xfrm>
            <a:off x="578888" y="5576809"/>
            <a:ext cx="407627" cy="39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</a:t>
            </a:r>
            <a:endParaRPr lang="ko-KR" altLang="en-US" sz="2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B1DC2-091C-41F1-945B-53FCD8D20799}"/>
              </a:ext>
            </a:extLst>
          </p:cNvPr>
          <p:cNvSpPr txBox="1"/>
          <p:nvPr/>
        </p:nvSpPr>
        <p:spPr>
          <a:xfrm>
            <a:off x="103654" y="6463697"/>
            <a:ext cx="468972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참조</a:t>
            </a:r>
            <a:r>
              <a:rPr lang="en-US" altLang="ko-KR" sz="1200" dirty="0"/>
              <a:t>&gt;https://ppomelo.tistory.com/51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563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EER</a:t>
            </a:r>
            <a:r>
              <a:rPr lang="ko-KR" altLang="en-US" sz="3600" spc="-300" dirty="0">
                <a:solidFill>
                  <a:schemeClr val="bg1"/>
                </a:solidFill>
              </a:rPr>
              <a:t>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테이블 간의 관계 모델 설명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262468" y="1322427"/>
            <a:ext cx="6332419" cy="508447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739467" y="1337079"/>
            <a:ext cx="5190065" cy="506982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영화의 정보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배우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카테고리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영화설명 등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관계모델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66E8AD-DD1F-495A-A369-36F600EB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9" y="1383703"/>
            <a:ext cx="6172576" cy="482405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3F0AD28-4182-487E-91C9-91B60191B4FC}"/>
              </a:ext>
            </a:extLst>
          </p:cNvPr>
          <p:cNvSpPr/>
          <p:nvPr/>
        </p:nvSpPr>
        <p:spPr>
          <a:xfrm>
            <a:off x="6928995" y="4403321"/>
            <a:ext cx="1380067" cy="1295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영화 </a:t>
            </a:r>
            <a:r>
              <a:rPr lang="en-US" altLang="ko-KR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+ </a:t>
            </a:r>
            <a:r>
              <a:rPr lang="ko-KR" altLang="en-US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카테고리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4221071-7AAB-4B1B-835D-328767C7C5C6}"/>
              </a:ext>
            </a:extLst>
          </p:cNvPr>
          <p:cNvSpPr/>
          <p:nvPr/>
        </p:nvSpPr>
        <p:spPr>
          <a:xfrm>
            <a:off x="8613400" y="4403321"/>
            <a:ext cx="1380067" cy="1295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영화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E41B23-F5F5-4A04-BBCF-1C6F54DEFF13}"/>
              </a:ext>
            </a:extLst>
          </p:cNvPr>
          <p:cNvSpPr/>
          <p:nvPr/>
        </p:nvSpPr>
        <p:spPr>
          <a:xfrm>
            <a:off x="10297805" y="4403321"/>
            <a:ext cx="1380067" cy="1295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영화 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C6012D-C6BD-4D51-A147-C7F2FB0BB701}"/>
              </a:ext>
            </a:extLst>
          </p:cNvPr>
          <p:cNvCxnSpPr/>
          <p:nvPr/>
        </p:nvCxnSpPr>
        <p:spPr>
          <a:xfrm flipV="1">
            <a:off x="1316736" y="3255264"/>
            <a:ext cx="1426464" cy="321869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E8581D-BCEB-4DB6-9784-57863D1EDA2A}"/>
              </a:ext>
            </a:extLst>
          </p:cNvPr>
          <p:cNvCxnSpPr>
            <a:cxnSpLocks/>
          </p:cNvCxnSpPr>
          <p:nvPr/>
        </p:nvCxnSpPr>
        <p:spPr>
          <a:xfrm>
            <a:off x="1316735" y="3577133"/>
            <a:ext cx="129716" cy="1531604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6E1F1CA-6F58-427D-BA3F-8B2E74F9F04F}"/>
              </a:ext>
            </a:extLst>
          </p:cNvPr>
          <p:cNvCxnSpPr>
            <a:cxnSpLocks/>
          </p:cNvCxnSpPr>
          <p:nvPr/>
        </p:nvCxnSpPr>
        <p:spPr>
          <a:xfrm flipV="1">
            <a:off x="1485523" y="3255264"/>
            <a:ext cx="1257677" cy="1841983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1CD39B-1160-4099-916F-E557F0E0396C}"/>
              </a:ext>
            </a:extLst>
          </p:cNvPr>
          <p:cNvCxnSpPr/>
          <p:nvPr/>
        </p:nvCxnSpPr>
        <p:spPr>
          <a:xfrm flipV="1">
            <a:off x="3570114" y="2384755"/>
            <a:ext cx="446227" cy="950976"/>
          </a:xfrm>
          <a:prstGeom prst="line">
            <a:avLst/>
          </a:prstGeom>
          <a:ln w="381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1100DD-791E-4569-B3BA-F495A8BD9068}"/>
              </a:ext>
            </a:extLst>
          </p:cNvPr>
          <p:cNvCxnSpPr/>
          <p:nvPr/>
        </p:nvCxnSpPr>
        <p:spPr>
          <a:xfrm flipV="1">
            <a:off x="3672230" y="2589581"/>
            <a:ext cx="1704442" cy="914400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DE4E286-DF2F-4DEC-B1C7-DCAEE287DA29}"/>
              </a:ext>
            </a:extLst>
          </p:cNvPr>
          <p:cNvCxnSpPr>
            <a:cxnSpLocks/>
          </p:cNvCxnSpPr>
          <p:nvPr/>
        </p:nvCxnSpPr>
        <p:spPr>
          <a:xfrm>
            <a:off x="3708804" y="3503981"/>
            <a:ext cx="704628" cy="672274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10D2F8-F034-4DD6-BE0C-A62F9DFC38B2}"/>
              </a:ext>
            </a:extLst>
          </p:cNvPr>
          <p:cNvCxnSpPr>
            <a:cxnSpLocks/>
          </p:cNvCxnSpPr>
          <p:nvPr/>
        </p:nvCxnSpPr>
        <p:spPr>
          <a:xfrm flipV="1">
            <a:off x="4386942" y="2589581"/>
            <a:ext cx="989730" cy="1636041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EER</a:t>
            </a:r>
            <a:r>
              <a:rPr lang="ko-KR" altLang="en-US" sz="3600" spc="-300" dirty="0">
                <a:solidFill>
                  <a:schemeClr val="bg1"/>
                </a:solidFill>
              </a:rPr>
              <a:t>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테이블 간의 관계 모델 설명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95380" y="1322427"/>
            <a:ext cx="8237419" cy="508447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8568267" y="1337079"/>
            <a:ext cx="3361265" cy="506982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영화 정보 사용</a:t>
            </a:r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매점</a:t>
            </a:r>
            <a:r>
              <a:rPr lang="en-US" altLang="ko-KR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고객</a:t>
            </a:r>
            <a:r>
              <a:rPr lang="en-US" altLang="ko-KR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임대 등</a:t>
            </a:r>
            <a:r>
              <a:rPr lang="en-US" altLang="ko-KR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)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관계모델 </a:t>
            </a:r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ko-KR" altLang="en-US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7A73E9-7504-426D-8AD4-95077FBE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1" y="1511886"/>
            <a:ext cx="7897042" cy="484299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B316035-0AF6-4724-9D69-FAC4434E7A16}"/>
              </a:ext>
            </a:extLst>
          </p:cNvPr>
          <p:cNvSpPr/>
          <p:nvPr/>
        </p:nvSpPr>
        <p:spPr>
          <a:xfrm>
            <a:off x="8859682" y="3627730"/>
            <a:ext cx="1098088" cy="1007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국가</a:t>
            </a:r>
            <a:r>
              <a:rPr lang="en-US" altLang="ko-KR" sz="1600" dirty="0">
                <a:solidFill>
                  <a:schemeClr val="tx1"/>
                </a:solidFill>
              </a:rPr>
              <a:t>+</a:t>
            </a:r>
            <a:r>
              <a:rPr lang="ko-KR" altLang="en-US" sz="1600" dirty="0">
                <a:solidFill>
                  <a:schemeClr val="tx1"/>
                </a:solidFill>
              </a:rPr>
              <a:t>도시</a:t>
            </a:r>
            <a:r>
              <a:rPr lang="en-US" altLang="ko-KR" sz="1600" dirty="0">
                <a:solidFill>
                  <a:schemeClr val="tx1"/>
                </a:solidFill>
              </a:rPr>
              <a:t>+</a:t>
            </a:r>
            <a:r>
              <a:rPr lang="ko-KR" altLang="en-US" sz="1600" dirty="0">
                <a:solidFill>
                  <a:schemeClr val="tx1"/>
                </a:solidFill>
              </a:rPr>
              <a:t>주소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132E9A-DC87-4F76-87BE-6E5F26232272}"/>
              </a:ext>
            </a:extLst>
          </p:cNvPr>
          <p:cNvSpPr/>
          <p:nvPr/>
        </p:nvSpPr>
        <p:spPr>
          <a:xfrm>
            <a:off x="10390391" y="3616188"/>
            <a:ext cx="1098088" cy="100720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정보</a:t>
            </a:r>
            <a:r>
              <a:rPr lang="en-US" altLang="ko-KR" sz="1600" dirty="0">
                <a:solidFill>
                  <a:schemeClr val="tx1"/>
                </a:solidFill>
              </a:rPr>
              <a:t>+</a:t>
            </a:r>
            <a:r>
              <a:rPr lang="ko-KR" altLang="en-US" sz="1600" dirty="0">
                <a:solidFill>
                  <a:schemeClr val="tx1"/>
                </a:solidFill>
              </a:rPr>
              <a:t>매점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2019AC-6473-412D-8BF2-CAB6598CE542}"/>
              </a:ext>
            </a:extLst>
          </p:cNvPr>
          <p:cNvSpPr/>
          <p:nvPr/>
        </p:nvSpPr>
        <p:spPr>
          <a:xfrm>
            <a:off x="8864673" y="5017317"/>
            <a:ext cx="1098088" cy="10072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매점</a:t>
            </a:r>
            <a:r>
              <a:rPr lang="en-US" altLang="ko-KR" sz="1600" dirty="0">
                <a:solidFill>
                  <a:schemeClr val="tx1"/>
                </a:solidFill>
              </a:rPr>
              <a:t>+</a:t>
            </a:r>
            <a:r>
              <a:rPr lang="ko-KR" altLang="en-US" sz="1600" dirty="0">
                <a:solidFill>
                  <a:schemeClr val="tx1"/>
                </a:solidFill>
              </a:rPr>
              <a:t>고객</a:t>
            </a:r>
            <a:r>
              <a:rPr lang="en-US" altLang="ko-KR" sz="16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스태프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5AA558E-562C-4B68-A683-3BBB525C1D46}"/>
              </a:ext>
            </a:extLst>
          </p:cNvPr>
          <p:cNvSpPr/>
          <p:nvPr/>
        </p:nvSpPr>
        <p:spPr>
          <a:xfrm>
            <a:off x="10353707" y="5017317"/>
            <a:ext cx="1098088" cy="100720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임대 </a:t>
            </a:r>
            <a:r>
              <a:rPr lang="en-US" altLang="ko-KR" sz="16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스태프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75B7F2-497C-4D3A-A3F6-9DD356F45613}"/>
              </a:ext>
            </a:extLst>
          </p:cNvPr>
          <p:cNvCxnSpPr>
            <a:cxnSpLocks/>
          </p:cNvCxnSpPr>
          <p:nvPr/>
        </p:nvCxnSpPr>
        <p:spPr>
          <a:xfrm flipH="1">
            <a:off x="976924" y="2779534"/>
            <a:ext cx="16199" cy="649466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0E11C8-C5AD-4D3D-8CA6-8FD1F755B8D5}"/>
              </a:ext>
            </a:extLst>
          </p:cNvPr>
          <p:cNvCxnSpPr/>
          <p:nvPr/>
        </p:nvCxnSpPr>
        <p:spPr>
          <a:xfrm flipH="1">
            <a:off x="1881964" y="2840090"/>
            <a:ext cx="534232" cy="2177227"/>
          </a:xfrm>
          <a:prstGeom prst="line">
            <a:avLst/>
          </a:prstGeom>
          <a:ln w="381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E40F63-4566-4543-B790-F9AC4249288B}"/>
              </a:ext>
            </a:extLst>
          </p:cNvPr>
          <p:cNvCxnSpPr>
            <a:cxnSpLocks/>
          </p:cNvCxnSpPr>
          <p:nvPr/>
        </p:nvCxnSpPr>
        <p:spPr>
          <a:xfrm>
            <a:off x="2750515" y="2344747"/>
            <a:ext cx="1178915" cy="169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0B0C7CC-FF92-408F-8BE2-61AD8EEDC7A7}"/>
              </a:ext>
            </a:extLst>
          </p:cNvPr>
          <p:cNvCxnSpPr>
            <a:cxnSpLocks/>
          </p:cNvCxnSpPr>
          <p:nvPr/>
        </p:nvCxnSpPr>
        <p:spPr>
          <a:xfrm flipH="1" flipV="1">
            <a:off x="3937247" y="2344747"/>
            <a:ext cx="519696" cy="849066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293AB7-2973-4D2B-90E5-CBA3855C86C0}"/>
              </a:ext>
            </a:extLst>
          </p:cNvPr>
          <p:cNvCxnSpPr>
            <a:cxnSpLocks/>
          </p:cNvCxnSpPr>
          <p:nvPr/>
        </p:nvCxnSpPr>
        <p:spPr>
          <a:xfrm>
            <a:off x="6144259" y="1865134"/>
            <a:ext cx="1298261" cy="1650394"/>
          </a:xfrm>
          <a:prstGeom prst="line">
            <a:avLst/>
          </a:prstGeom>
          <a:ln w="3810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D55FA7-B157-47E2-9015-664EF29CF1C3}"/>
              </a:ext>
            </a:extLst>
          </p:cNvPr>
          <p:cNvCxnSpPr>
            <a:cxnSpLocks/>
          </p:cNvCxnSpPr>
          <p:nvPr/>
        </p:nvCxnSpPr>
        <p:spPr>
          <a:xfrm flipV="1">
            <a:off x="6161495" y="3515528"/>
            <a:ext cx="1322475" cy="1201807"/>
          </a:xfrm>
          <a:prstGeom prst="line">
            <a:avLst/>
          </a:prstGeom>
          <a:ln w="3810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C7F1493-98FD-4B50-B9DB-CF745C09A96E}"/>
              </a:ext>
            </a:extLst>
          </p:cNvPr>
          <p:cNvCxnSpPr>
            <a:cxnSpLocks/>
          </p:cNvCxnSpPr>
          <p:nvPr/>
        </p:nvCxnSpPr>
        <p:spPr>
          <a:xfrm>
            <a:off x="4805953" y="3193813"/>
            <a:ext cx="1365661" cy="1576840"/>
          </a:xfrm>
          <a:prstGeom prst="line">
            <a:avLst/>
          </a:prstGeom>
          <a:ln w="3810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3E8D67-52B2-4737-A83A-D3C115784EFD}"/>
              </a:ext>
            </a:extLst>
          </p:cNvPr>
          <p:cNvCxnSpPr>
            <a:cxnSpLocks/>
          </p:cNvCxnSpPr>
          <p:nvPr/>
        </p:nvCxnSpPr>
        <p:spPr>
          <a:xfrm>
            <a:off x="4456943" y="1750077"/>
            <a:ext cx="1687316" cy="124948"/>
          </a:xfrm>
          <a:prstGeom prst="line">
            <a:avLst/>
          </a:prstGeom>
          <a:ln w="3810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610E1AF-80CE-49D7-91C7-A3B68BBCF0DF}"/>
              </a:ext>
            </a:extLst>
          </p:cNvPr>
          <p:cNvCxnSpPr>
            <a:cxnSpLocks/>
          </p:cNvCxnSpPr>
          <p:nvPr/>
        </p:nvCxnSpPr>
        <p:spPr>
          <a:xfrm>
            <a:off x="4456943" y="1750077"/>
            <a:ext cx="341193" cy="1443736"/>
          </a:xfrm>
          <a:prstGeom prst="line">
            <a:avLst/>
          </a:prstGeom>
          <a:ln w="3810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233B5E4-70EE-4165-A3A9-75D3161BA141}"/>
              </a:ext>
            </a:extLst>
          </p:cNvPr>
          <p:cNvCxnSpPr>
            <a:cxnSpLocks/>
          </p:cNvCxnSpPr>
          <p:nvPr/>
        </p:nvCxnSpPr>
        <p:spPr>
          <a:xfrm>
            <a:off x="4471566" y="3193813"/>
            <a:ext cx="1111892" cy="1523522"/>
          </a:xfrm>
          <a:prstGeom prst="line">
            <a:avLst/>
          </a:prstGeom>
          <a:ln w="38100">
            <a:solidFill>
              <a:srgbClr val="00B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EF08B60-9D6D-435A-9C5F-3CECE67604D5}"/>
              </a:ext>
            </a:extLst>
          </p:cNvPr>
          <p:cNvCxnSpPr>
            <a:cxnSpLocks/>
          </p:cNvCxnSpPr>
          <p:nvPr/>
        </p:nvCxnSpPr>
        <p:spPr>
          <a:xfrm>
            <a:off x="2772893" y="2353221"/>
            <a:ext cx="2772822" cy="2364114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8FD075D-19BC-493A-BA57-6AA34B9BB96A}"/>
              </a:ext>
            </a:extLst>
          </p:cNvPr>
          <p:cNvCxnSpPr>
            <a:cxnSpLocks/>
          </p:cNvCxnSpPr>
          <p:nvPr/>
        </p:nvCxnSpPr>
        <p:spPr>
          <a:xfrm>
            <a:off x="1000179" y="3435047"/>
            <a:ext cx="600669" cy="1488083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EBC290-22D8-42E7-A7C6-4CE3E50A1596}"/>
              </a:ext>
            </a:extLst>
          </p:cNvPr>
          <p:cNvCxnSpPr>
            <a:cxnSpLocks/>
          </p:cNvCxnSpPr>
          <p:nvPr/>
        </p:nvCxnSpPr>
        <p:spPr>
          <a:xfrm>
            <a:off x="2430819" y="2839891"/>
            <a:ext cx="3057964" cy="1930762"/>
          </a:xfrm>
          <a:prstGeom prst="line">
            <a:avLst/>
          </a:prstGeom>
          <a:ln w="381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2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414726"/>
            <a:chOff x="2028825" y="5485953"/>
            <a:chExt cx="2038350" cy="41472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499613" y="5562125"/>
              <a:ext cx="1096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View </a:t>
              </a:r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정의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534141" y="5541147"/>
            <a:ext cx="2459328" cy="433805"/>
            <a:chOff x="1818343" y="5485953"/>
            <a:chExt cx="2459328" cy="43380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1818343" y="5581204"/>
              <a:ext cx="2459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MySQL</a:t>
              </a:r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에서 </a:t>
              </a:r>
              <a:r>
                <a:rPr lang="en-US" altLang="ko-KR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View</a:t>
              </a:r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의 역할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33805"/>
            <a:chOff x="2028825" y="5485953"/>
            <a:chExt cx="2038350" cy="43380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534079" y="5581204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뷰의</a:t>
              </a:r>
              <a:r>
                <a:rPr lang="en-US" altLang="ko-KR" sz="16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장점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433805"/>
            <a:chOff x="2028825" y="5485953"/>
            <a:chExt cx="2038350" cy="43380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534079" y="5581204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뷰의 단점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View(</a:t>
            </a:r>
            <a:r>
              <a: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뷰</a:t>
            </a:r>
            <a:r>
              <a:rPr lang="en-US" altLang="ko-KR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란</a:t>
            </a:r>
            <a:r>
              <a:rPr lang="en-US" altLang="ko-KR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?</a:t>
            </a:r>
            <a:r>
              <a: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데이터베이스에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존재하는 일종의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가상 테이블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다른 테이블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or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다른 뷰에 </a:t>
            </a:r>
          </a:p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저장되어 있는 데이터를 </a:t>
            </a:r>
          </a:p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보여주는 역할만 수행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. </a:t>
            </a:r>
          </a:p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데이터 접근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제어함으로써 보안유지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2"/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복잡한 쿼리 단순화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2"/>
            </a:pP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2"/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쿼리 재사용 가능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2"/>
            </a:pP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2"/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논리적 독립성 제공</a:t>
            </a:r>
          </a:p>
          <a:p>
            <a:pPr algn="ctr"/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→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여러 사용자의 다양한 데이터 요구 지원 가능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한번 정의된 뷰는 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수정불가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2"/>
            </a:pP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삽입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수정 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작업에 많은 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제한 사항이 있다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>
              <a:buFont typeface="+mj-ea"/>
              <a:buAutoNum type="circleNumDbPlain" startAt="3"/>
            </a:pP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자신만의 인덱스를 가질 수 없다</a:t>
            </a:r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.</a:t>
            </a:r>
          </a:p>
          <a:p>
            <a:pPr algn="ctr"/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62A79-DCA8-4BF7-8187-402CF25E5C38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58C82-67DD-4E5F-BD01-3B9AB3E2A4EF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210515-D823-4F76-86A2-786F2BA5F223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56CAC-8BD6-4BCF-8E35-ACFB10224123}"/>
              </a:ext>
            </a:extLst>
          </p:cNvPr>
          <p:cNvSpPr txBox="1"/>
          <p:nvPr/>
        </p:nvSpPr>
        <p:spPr>
          <a:xfrm>
            <a:off x="103654" y="6463697"/>
            <a:ext cx="468972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참조</a:t>
            </a:r>
            <a:r>
              <a:rPr lang="en-US" altLang="ko-KR" sz="1200" dirty="0"/>
              <a:t>&gt;http://www.tcpschool.com/mysql/mysql_view_createReplace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60947"/>
            <a:chOff x="2028825" y="5485953"/>
            <a:chExt cx="2038350" cy="66094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38085" y="5562125"/>
              <a:ext cx="10198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뷰 생성</a:t>
              </a:r>
              <a:endPara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CREATE</a:t>
              </a:r>
              <a:endPara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80026"/>
            <a:chOff x="2028825" y="5485953"/>
            <a:chExt cx="2038350" cy="68002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631868" y="5581204"/>
              <a:ext cx="832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뷰 삭제</a:t>
              </a:r>
              <a:endPara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DROP</a:t>
              </a:r>
              <a:endPara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33805"/>
            <a:chOff x="2028825" y="5485953"/>
            <a:chExt cx="2038350" cy="43380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631862" y="5581204"/>
              <a:ext cx="832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단일 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433805"/>
            <a:chOff x="2028825" y="5485953"/>
            <a:chExt cx="2038350" cy="43380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631861" y="5581204"/>
              <a:ext cx="832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복합 뷰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003 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2" y="1991963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CREATE VIEW </a:t>
            </a:r>
            <a:r>
              <a:rPr lang="ko-KR" altLang="en-US" sz="1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뷰이름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AS</a:t>
            </a: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SELECT </a:t>
            </a:r>
            <a:r>
              <a:rPr lang="ko-KR" altLang="en-US" sz="1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컬럼명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FROM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테이블 명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[WHERE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조건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]</a:t>
            </a: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[WITH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CHECK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OPTION];</a:t>
            </a: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→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사용자가 마음대로 데이터를 변경하는 것을 방지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*CREATE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뒤에 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OR REPLACE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절 추가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→ 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기존의 뷰를 새로운 뷰로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대체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DROP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view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뷰이름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; </a:t>
            </a:r>
          </a:p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하나의 기본 테이블에 참조할 수 있는 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여러 테이블에서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참조할 수 있는 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62A79-DCA8-4BF7-8187-402CF25E5C38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58C82-67DD-4E5F-BD01-3B9AB3E2A4EF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210515-D823-4F76-86A2-786F2BA5F223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49B925-D529-4873-A03E-0B1584CCF1C3}"/>
              </a:ext>
            </a:extLst>
          </p:cNvPr>
          <p:cNvSpPr txBox="1"/>
          <p:nvPr/>
        </p:nvSpPr>
        <p:spPr>
          <a:xfrm>
            <a:off x="103654" y="6463697"/>
            <a:ext cx="2629921" cy="27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참조</a:t>
            </a:r>
            <a:r>
              <a:rPr lang="en-US" altLang="ko-KR" sz="1200" dirty="0"/>
              <a:t>&gt;https://reeme.tistory.com/54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2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>
            <a:cxnSpLocks/>
          </p:cNvCxnSpPr>
          <p:nvPr/>
        </p:nvCxnSpPr>
        <p:spPr>
          <a:xfrm flipV="1">
            <a:off x="2382796" y="3510993"/>
            <a:ext cx="0" cy="131250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>
            <a:cxnSpLocks/>
          </p:cNvCxnSpPr>
          <p:nvPr/>
        </p:nvCxnSpPr>
        <p:spPr>
          <a:xfrm flipV="1">
            <a:off x="5555457" y="3460220"/>
            <a:ext cx="0" cy="12409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4024662" y="1911924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4161172" y="199206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5580857" y="35517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2641613" y="3531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24269" y="189271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>
            <a:cxnSpLocks/>
          </p:cNvCxnSpPr>
          <p:nvPr/>
        </p:nvCxnSpPr>
        <p:spPr>
          <a:xfrm flipV="1">
            <a:off x="7229608" y="1911924"/>
            <a:ext cx="0" cy="14626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419134" y="20287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>
            <a:cxnSpLocks/>
          </p:cNvCxnSpPr>
          <p:nvPr/>
        </p:nvCxnSpPr>
        <p:spPr>
          <a:xfrm flipV="1">
            <a:off x="9068731" y="3447297"/>
            <a:ext cx="0" cy="125390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9134454" y="35005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C209EB1-14B4-4476-A044-711ECD3DBD71}"/>
              </a:ext>
            </a:extLst>
          </p:cNvPr>
          <p:cNvSpPr/>
          <p:nvPr/>
        </p:nvSpPr>
        <p:spPr>
          <a:xfrm>
            <a:off x="776760" y="2422227"/>
            <a:ext cx="1376085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FROM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D4D8EA-8FAF-453E-A4A5-EDEE27926E51}"/>
              </a:ext>
            </a:extLst>
          </p:cNvPr>
          <p:cNvSpPr/>
          <p:nvPr/>
        </p:nvSpPr>
        <p:spPr>
          <a:xfrm>
            <a:off x="2521668" y="3899054"/>
            <a:ext cx="1260271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WHERE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6FBF69E-8A2E-43B4-B44A-AD7A3A3AEFAA}"/>
              </a:ext>
            </a:extLst>
          </p:cNvPr>
          <p:cNvSpPr/>
          <p:nvPr/>
        </p:nvSpPr>
        <p:spPr>
          <a:xfrm>
            <a:off x="5801261" y="3963867"/>
            <a:ext cx="1513940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HAVING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5E51C8-8B9C-44C9-BD57-A38B154FEADA}"/>
              </a:ext>
            </a:extLst>
          </p:cNvPr>
          <p:cNvSpPr/>
          <p:nvPr/>
        </p:nvSpPr>
        <p:spPr>
          <a:xfrm>
            <a:off x="7537203" y="2477107"/>
            <a:ext cx="1480946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SELECT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BAE130B-F4B6-45FB-8611-B35295F10844}"/>
              </a:ext>
            </a:extLst>
          </p:cNvPr>
          <p:cNvSpPr/>
          <p:nvPr/>
        </p:nvSpPr>
        <p:spPr>
          <a:xfrm>
            <a:off x="9307418" y="3921045"/>
            <a:ext cx="1665379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ORDER BY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2BACD1F-F6FD-47DB-9A15-0DF0D59816AF}"/>
              </a:ext>
            </a:extLst>
          </p:cNvPr>
          <p:cNvSpPr/>
          <p:nvPr/>
        </p:nvSpPr>
        <p:spPr>
          <a:xfrm>
            <a:off x="4161172" y="2487644"/>
            <a:ext cx="1418357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GROUP BY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A4B7F7-0708-4CFE-91B0-2A9A2CD11D9A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94C18-0882-4986-8147-EB4D8F5C0169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92FFD3-5B0A-4337-A32E-957419DF9A05}"/>
              </a:ext>
            </a:extLst>
          </p:cNvPr>
          <p:cNvSpPr txBox="1"/>
          <p:nvPr/>
        </p:nvSpPr>
        <p:spPr>
          <a:xfrm>
            <a:off x="339536" y="1264666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 쿼리  실행 순서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FE768B0-2CFA-4F41-8F47-DB75CB750F7D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944301" cy="769441"/>
            <a:chOff x="294640" y="3596640"/>
            <a:chExt cx="1944301" cy="769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76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ko-KR" altLang="en-US" sz="4400" b="1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295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rgbClr val="393939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테이블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1203714" cy="769441"/>
            <a:chOff x="294640" y="3596640"/>
            <a:chExt cx="1203714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76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endParaRPr lang="ko-KR" altLang="en-US" sz="4400" b="1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554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rgbClr val="393939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뷰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19" y="4013692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16</a:t>
            </a:r>
            <a:r>
              <a:rPr lang="ko-KR" altLang="en-US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테이블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4819EA-0A2A-4BCC-BB40-0A51E6514B99}"/>
              </a:ext>
            </a:extLst>
          </p:cNvPr>
          <p:cNvGrpSpPr/>
          <p:nvPr/>
        </p:nvGrpSpPr>
        <p:grpSpPr>
          <a:xfrm>
            <a:off x="619016" y="5781516"/>
            <a:ext cx="2317801" cy="769441"/>
            <a:chOff x="294640" y="3596640"/>
            <a:chExt cx="2317801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3D396E-521A-4C0F-8D56-86EE0A3172F7}"/>
                </a:ext>
              </a:extLst>
            </p:cNvPr>
            <p:cNvSpPr txBox="1"/>
            <p:nvPr/>
          </p:nvSpPr>
          <p:spPr>
            <a:xfrm>
              <a:off x="294640" y="3596640"/>
              <a:ext cx="4876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ko-KR" altLang="en-US" sz="4400" b="1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546B06-E21E-4352-BE68-BDBA1A3669CE}"/>
                </a:ext>
              </a:extLst>
            </p:cNvPr>
            <p:cNvSpPr txBox="1"/>
            <p:nvPr/>
          </p:nvSpPr>
          <p:spPr>
            <a:xfrm>
              <a:off x="943394" y="3688973"/>
              <a:ext cx="16690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solidFill>
                    <a:srgbClr val="393939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EER</a:t>
              </a:r>
              <a:r>
                <a:rPr lang="ko-KR" altLang="en-US" sz="3200" spc="-150" dirty="0">
                  <a:solidFill>
                    <a:srgbClr val="393939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모델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6CEAD5-820B-49DB-A3AE-37A35BEA372B}"/>
              </a:ext>
            </a:extLst>
          </p:cNvPr>
          <p:cNvSpPr txBox="1"/>
          <p:nvPr/>
        </p:nvSpPr>
        <p:spPr>
          <a:xfrm>
            <a:off x="4268920" y="5873849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9393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테이블 간의 관계 모델 설명</a:t>
            </a: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356857" y="2314414"/>
            <a:ext cx="1682896" cy="2252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</a:t>
            </a:r>
            <a:r>
              <a:rPr lang="en-US" altLang="ko-KR" dirty="0" err="1">
                <a:solidFill>
                  <a:schemeClr val="tx1"/>
                </a:solidFill>
              </a:rPr>
              <a:t>actor_id</a:t>
            </a:r>
            <a:r>
              <a:rPr lang="ko-KR" altLang="en-US" dirty="0">
                <a:solidFill>
                  <a:schemeClr val="tx1"/>
                </a:solidFill>
              </a:rPr>
              <a:t>를 가진 배우가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영화장르별로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무슨영화에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출현했는지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나열된 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356857" y="2305945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406049" y="1827989"/>
            <a:ext cx="148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en-US" altLang="ko-KR" dirty="0" err="1"/>
              <a:t>actor_info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C1DD5-C371-4F3C-89ED-3E03950C311C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4EA2E1-B56F-4D45-8B02-9A681F6917CC}"/>
              </a:ext>
            </a:extLst>
          </p:cNvPr>
          <p:cNvSpPr txBox="1"/>
          <p:nvPr/>
        </p:nvSpPr>
        <p:spPr>
          <a:xfrm>
            <a:off x="2164879" y="1827989"/>
            <a:ext cx="18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en-US" altLang="ko-KR" dirty="0" err="1"/>
              <a:t>customer_list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C4E5E6-6238-423F-A976-7AD6ED51A2A5}"/>
              </a:ext>
            </a:extLst>
          </p:cNvPr>
          <p:cNvSpPr txBox="1"/>
          <p:nvPr/>
        </p:nvSpPr>
        <p:spPr>
          <a:xfrm>
            <a:off x="4436259" y="1859444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en-US" altLang="ko-KR" dirty="0" err="1"/>
              <a:t>film_list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BF5BB2-AFCF-40F5-AC09-68192A0B22D0}"/>
              </a:ext>
            </a:extLst>
          </p:cNvPr>
          <p:cNvSpPr txBox="1"/>
          <p:nvPr/>
        </p:nvSpPr>
        <p:spPr>
          <a:xfrm>
            <a:off x="742604" y="4685053"/>
            <a:ext cx="373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4. </a:t>
            </a:r>
            <a:r>
              <a:rPr lang="en-US" altLang="ko-KR" dirty="0" err="1"/>
              <a:t>nicer_but_slower_film_list</a:t>
            </a:r>
            <a:r>
              <a:rPr lang="en-US" altLang="ko-KR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B267E9-307B-43A7-B91C-9C22998AB972}"/>
              </a:ext>
            </a:extLst>
          </p:cNvPr>
          <p:cNvSpPr txBox="1"/>
          <p:nvPr/>
        </p:nvSpPr>
        <p:spPr>
          <a:xfrm>
            <a:off x="6169577" y="3779838"/>
            <a:ext cx="16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5. </a:t>
            </a:r>
            <a:r>
              <a:rPr lang="en-US" altLang="ko-KR" dirty="0" err="1"/>
              <a:t>sales_by</a:t>
            </a:r>
            <a:r>
              <a:rPr lang="en-US" altLang="ko-KR" dirty="0"/>
              <a:t>_</a:t>
            </a:r>
          </a:p>
          <a:p>
            <a:pPr algn="ctr"/>
            <a:r>
              <a:rPr lang="en-US" altLang="ko-KR" dirty="0" err="1"/>
              <a:t>film_category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                    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F397B1-4327-4285-ABD3-5F5D6BC69381}"/>
              </a:ext>
            </a:extLst>
          </p:cNvPr>
          <p:cNvSpPr txBox="1"/>
          <p:nvPr/>
        </p:nvSpPr>
        <p:spPr>
          <a:xfrm>
            <a:off x="7829702" y="4061208"/>
            <a:ext cx="197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6. </a:t>
            </a:r>
            <a:r>
              <a:rPr lang="en-US" altLang="ko-KR" dirty="0" err="1"/>
              <a:t>sales_by_store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4D1048-D287-476E-87AB-B01930290EAA}"/>
              </a:ext>
            </a:extLst>
          </p:cNvPr>
          <p:cNvSpPr/>
          <p:nvPr/>
        </p:nvSpPr>
        <p:spPr>
          <a:xfrm>
            <a:off x="2288475" y="2315732"/>
            <a:ext cx="1682896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손님의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3A6649-6594-4858-93BF-53E06684F8D9}"/>
              </a:ext>
            </a:extLst>
          </p:cNvPr>
          <p:cNvSpPr/>
          <p:nvPr/>
        </p:nvSpPr>
        <p:spPr>
          <a:xfrm>
            <a:off x="2288475" y="2315730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FCAAA4-BFCE-4CBB-B644-7B96D2F85EEA}"/>
              </a:ext>
            </a:extLst>
          </p:cNvPr>
          <p:cNvSpPr/>
          <p:nvPr/>
        </p:nvSpPr>
        <p:spPr>
          <a:xfrm>
            <a:off x="4216168" y="2331345"/>
            <a:ext cx="1682896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 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B691EAD-AA0F-46C6-9260-67EE89FC4FAD}"/>
              </a:ext>
            </a:extLst>
          </p:cNvPr>
          <p:cNvSpPr/>
          <p:nvPr/>
        </p:nvSpPr>
        <p:spPr>
          <a:xfrm>
            <a:off x="4246007" y="2315730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3B54687-0A04-47C2-BA6D-46808D5316A5}"/>
              </a:ext>
            </a:extLst>
          </p:cNvPr>
          <p:cNvSpPr/>
          <p:nvPr/>
        </p:nvSpPr>
        <p:spPr>
          <a:xfrm>
            <a:off x="4216168" y="4530987"/>
            <a:ext cx="1682896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상점에 있는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 목록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5D8E89-8612-4948-8093-ED549884E7A3}"/>
              </a:ext>
            </a:extLst>
          </p:cNvPr>
          <p:cNvSpPr/>
          <p:nvPr/>
        </p:nvSpPr>
        <p:spPr>
          <a:xfrm>
            <a:off x="4216168" y="4530985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F0C4CFD-D780-4DCA-97AE-DA0BCB8A2359}"/>
              </a:ext>
            </a:extLst>
          </p:cNvPr>
          <p:cNvSpPr/>
          <p:nvPr/>
        </p:nvSpPr>
        <p:spPr>
          <a:xfrm>
            <a:off x="6096000" y="4530987"/>
            <a:ext cx="1682896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 장르별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매출의 합계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정보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6B4DB9-661C-4B1B-A956-C6D2B54B6748}"/>
              </a:ext>
            </a:extLst>
          </p:cNvPr>
          <p:cNvSpPr/>
          <p:nvPr/>
        </p:nvSpPr>
        <p:spPr>
          <a:xfrm>
            <a:off x="6096000" y="4530985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96C0E2-624E-4FAB-A6FD-31349E960E45}"/>
              </a:ext>
            </a:extLst>
          </p:cNvPr>
          <p:cNvSpPr/>
          <p:nvPr/>
        </p:nvSpPr>
        <p:spPr>
          <a:xfrm>
            <a:off x="7975832" y="4550883"/>
            <a:ext cx="1682896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매니저의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상점 매출액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074724-BF0E-4ED8-B203-6F65231C2F7C}"/>
              </a:ext>
            </a:extLst>
          </p:cNvPr>
          <p:cNvSpPr/>
          <p:nvPr/>
        </p:nvSpPr>
        <p:spPr>
          <a:xfrm>
            <a:off x="7975832" y="4550881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4FECE6-2CC6-4774-B76E-57ED72766EA8}"/>
              </a:ext>
            </a:extLst>
          </p:cNvPr>
          <p:cNvSpPr/>
          <p:nvPr/>
        </p:nvSpPr>
        <p:spPr>
          <a:xfrm>
            <a:off x="9855664" y="4550883"/>
            <a:ext cx="1682896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staff </a:t>
            </a:r>
            <a:r>
              <a:rPr lang="ko-KR" altLang="en-US" dirty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4F5BE12-A192-4B23-B119-DC63AB243719}"/>
              </a:ext>
            </a:extLst>
          </p:cNvPr>
          <p:cNvSpPr/>
          <p:nvPr/>
        </p:nvSpPr>
        <p:spPr>
          <a:xfrm>
            <a:off x="9855664" y="4550881"/>
            <a:ext cx="1682896" cy="524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A8DFE1-3D66-4516-A86B-E79B47662952}"/>
              </a:ext>
            </a:extLst>
          </p:cNvPr>
          <p:cNvSpPr txBox="1"/>
          <p:nvPr/>
        </p:nvSpPr>
        <p:spPr>
          <a:xfrm>
            <a:off x="9906833" y="4103003"/>
            <a:ext cx="12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7. </a:t>
            </a:r>
            <a:r>
              <a:rPr lang="en-US" altLang="ko-KR" dirty="0" err="1"/>
              <a:t>staff_list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3FA940-73B8-4806-95C5-EF11DFA9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4" y="1276406"/>
            <a:ext cx="9657644" cy="53333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10046945" y="676096"/>
            <a:ext cx="1896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j-ea"/>
                <a:ea typeface="+mj-ea"/>
              </a:rPr>
              <a:t>actor_info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 : </a:t>
            </a:r>
            <a:r>
              <a:rPr lang="ko-KR" altLang="en-US" sz="1400" dirty="0" err="1">
                <a:solidFill>
                  <a:schemeClr val="bg1"/>
                </a:solidFill>
                <a:latin typeface="+mj-ea"/>
                <a:ea typeface="+mj-ea"/>
              </a:rPr>
              <a:t>전체쿼리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</p:spTree>
    <p:extLst>
      <p:ext uri="{BB962C8B-B14F-4D97-AF65-F5344CB8AC3E}">
        <p14:creationId xmlns:p14="http://schemas.microsoft.com/office/powerpoint/2010/main" val="253790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6E4D76-5F3A-4F72-BADB-29AFCF9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66" y="1691727"/>
            <a:ext cx="8404578" cy="46532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431235" y="1691727"/>
            <a:ext cx="3124765" cy="465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①From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별칭 </a:t>
            </a:r>
            <a:r>
              <a:rPr lang="en-US" altLang="ko-KR" sz="1600" b="1" dirty="0" err="1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a.actor</a:t>
            </a:r>
            <a:r>
              <a:rPr lang="en-US" altLang="ko-KR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테이블 </a:t>
            </a:r>
            <a:r>
              <a:rPr lang="en-US" altLang="ko-KR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기준 테이블</a:t>
            </a:r>
            <a:endParaRPr lang="en-US" altLang="ko-KR" sz="1600" b="1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① -1  LEFT JOIN </a:t>
            </a:r>
            <a:endParaRPr lang="en-US" altLang="ko-KR" sz="1600" b="1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① -2   GROUP BY 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132080" y="1306025"/>
            <a:ext cx="2079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actor_info</a:t>
            </a:r>
            <a:r>
              <a:rPr lang="en-US" altLang="ko-KR" sz="1400" dirty="0">
                <a:latin typeface="+mj-ea"/>
                <a:ea typeface="+mj-ea"/>
              </a:rPr>
              <a:t> : FROM</a:t>
            </a:r>
            <a:r>
              <a:rPr lang="ko-KR" altLang="en-US" sz="1400" dirty="0">
                <a:latin typeface="+mj-ea"/>
                <a:ea typeface="+mj-ea"/>
              </a:rPr>
              <a:t>부분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</p:spTree>
    <p:extLst>
      <p:ext uri="{BB962C8B-B14F-4D97-AF65-F5344CB8AC3E}">
        <p14:creationId xmlns:p14="http://schemas.microsoft.com/office/powerpoint/2010/main" val="260487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32080" y="1188721"/>
            <a:ext cx="1826542" cy="2694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②</a:t>
            </a:r>
            <a:r>
              <a:rPr lang="en-US" altLang="ko-KR" sz="1800" b="1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SELECT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highlight>
                  <a:srgbClr val="00FF00"/>
                </a:highligh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②-1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From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inner join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highlight>
                  <a:srgbClr val="00FF00"/>
                </a:highligh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②-2 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WHERE</a:t>
            </a:r>
          </a:p>
          <a:p>
            <a:pPr algn="ctr"/>
            <a:endParaRPr lang="en-US" altLang="ko-KR" dirty="0">
              <a:solidFill>
                <a:schemeClr val="tx1"/>
              </a:solidFill>
              <a:highlight>
                <a:srgbClr val="FFFF00"/>
              </a:highligh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highlight>
                <a:srgbClr val="FFFF00"/>
              </a:highligh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1C121F-8122-4E99-8C77-72F00EE01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366" b="61878"/>
          <a:stretch/>
        </p:blipFill>
        <p:spPr>
          <a:xfrm>
            <a:off x="265290" y="4531360"/>
            <a:ext cx="6627699" cy="2062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B1C769-0D03-40E0-845A-5A0494F1AF45}"/>
              </a:ext>
            </a:extLst>
          </p:cNvPr>
          <p:cNvSpPr txBox="1"/>
          <p:nvPr/>
        </p:nvSpPr>
        <p:spPr>
          <a:xfrm>
            <a:off x="9750820" y="702580"/>
            <a:ext cx="226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j-ea"/>
                <a:ea typeface="+mj-ea"/>
              </a:rPr>
              <a:t>actor_info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 : SELECT 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부분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3100F9-0E94-41B9-8069-5E5408DC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29" y="1254761"/>
            <a:ext cx="7694481" cy="40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336169" y="1183927"/>
            <a:ext cx="2475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customer_list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 err="1">
                <a:latin typeface="+mj-ea"/>
                <a:ea typeface="+mj-ea"/>
              </a:rPr>
              <a:t>전체쿼리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E38951-9A06-4DD4-8D01-B23BEE13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22" y="1552473"/>
            <a:ext cx="9419872" cy="50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1443" y="2056693"/>
            <a:ext cx="2413846" cy="3350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①From</a:t>
            </a:r>
          </a:p>
          <a:p>
            <a:pPr algn="just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기준 테이블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customer </a:t>
            </a:r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테이블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inner join</a:t>
            </a:r>
          </a:p>
          <a:p>
            <a:pPr algn="just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336169" y="1183927"/>
            <a:ext cx="2683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customer_list</a:t>
            </a:r>
            <a:r>
              <a:rPr lang="en-US" altLang="ko-KR" sz="1600" dirty="0">
                <a:latin typeface="+mj-ea"/>
                <a:ea typeface="+mj-ea"/>
              </a:rPr>
              <a:t> : FROM</a:t>
            </a:r>
            <a:r>
              <a:rPr lang="ko-KR" altLang="en-US" sz="1600" dirty="0">
                <a:latin typeface="+mj-ea"/>
                <a:ea typeface="+mj-ea"/>
              </a:rPr>
              <a:t>부분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537BF-C214-4385-95AE-4551E0CD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963" y="2056692"/>
            <a:ext cx="8809764" cy="33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132080" y="1030932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customer_list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8464145" y="1622930"/>
            <a:ext cx="3388060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6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1EF7E-1137-4081-8355-80AA1FF8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19" y="2421466"/>
            <a:ext cx="9967383" cy="4249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A7ECC9-2ADC-4698-BFDC-46ED8377D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" t="387" r="10240" b="80984"/>
          <a:stretch/>
        </p:blipFill>
        <p:spPr>
          <a:xfrm>
            <a:off x="503592" y="1400410"/>
            <a:ext cx="11323638" cy="11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85113" y="1108951"/>
            <a:ext cx="121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film_list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2AD85-7696-4DFF-A82D-B72C15AA6381}"/>
              </a:ext>
            </a:extLst>
          </p:cNvPr>
          <p:cNvSpPr txBox="1"/>
          <p:nvPr/>
        </p:nvSpPr>
        <p:spPr>
          <a:xfrm>
            <a:off x="7085113" y="3259723"/>
            <a:ext cx="28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nicer_but_slower_film_list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35CA18-F274-465E-9B19-17F03DA2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1" y="1447505"/>
            <a:ext cx="6845726" cy="4946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12F158-1810-418E-AC68-1A374A58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78" y="1447505"/>
            <a:ext cx="5042172" cy="1702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33036B-9A48-45E4-8F5A-1568A96D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77" y="3552136"/>
            <a:ext cx="5192143" cy="28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4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11176215" y="425082"/>
            <a:ext cx="883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film_list</a:t>
            </a:r>
            <a:endParaRPr lang="ko-KR" altLang="en-US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2AD85-7696-4DFF-A82D-B72C15AA6381}"/>
              </a:ext>
            </a:extLst>
          </p:cNvPr>
          <p:cNvSpPr txBox="1"/>
          <p:nvPr/>
        </p:nvSpPr>
        <p:spPr>
          <a:xfrm>
            <a:off x="9414035" y="707660"/>
            <a:ext cx="270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nicer_but_slower_film_list</a:t>
            </a:r>
            <a:r>
              <a:rPr lang="en-US" altLang="ko-KR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B045E7-A511-4F92-9F02-11EC07CF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7" y="1552473"/>
            <a:ext cx="10793888" cy="47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7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225818" y="4237711"/>
            <a:ext cx="121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film_list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2AD85-7696-4DFF-A82D-B72C15AA6381}"/>
              </a:ext>
            </a:extLst>
          </p:cNvPr>
          <p:cNvSpPr txBox="1"/>
          <p:nvPr/>
        </p:nvSpPr>
        <p:spPr>
          <a:xfrm>
            <a:off x="186307" y="5391208"/>
            <a:ext cx="28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nicer_but_slower_film_list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F1C76-D447-4AB3-B486-4172CFDA7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" b="70888"/>
          <a:stretch/>
        </p:blipFill>
        <p:spPr>
          <a:xfrm>
            <a:off x="265329" y="4617156"/>
            <a:ext cx="11579756" cy="733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40ABA-C568-42BF-8303-9E7E84A7A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10" b="78589"/>
          <a:stretch/>
        </p:blipFill>
        <p:spPr>
          <a:xfrm>
            <a:off x="265329" y="5770653"/>
            <a:ext cx="11579756" cy="780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C9B6E8-6D16-48A7-B0D0-90CA89050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39" y="1076960"/>
            <a:ext cx="7877930" cy="35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5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137875-28C7-41AF-9634-DA03570A2C54}"/>
              </a:ext>
            </a:extLst>
          </p:cNvPr>
          <p:cNvSpPr txBox="1"/>
          <p:nvPr/>
        </p:nvSpPr>
        <p:spPr>
          <a:xfrm>
            <a:off x="0" y="6306251"/>
            <a:ext cx="5176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참조</a:t>
            </a:r>
            <a:r>
              <a:rPr lang="en-US" altLang="ko-KR" sz="1100" dirty="0">
                <a:solidFill>
                  <a:schemeClr val="bg1"/>
                </a:solidFill>
              </a:rPr>
              <a:t>&gt;https://dev.mysql.com/doc/sakila/en/sakila-structure-tables.html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http://www.tcpschool.com/mysql/mysql_intro_relationalDB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399061" y="1133909"/>
            <a:ext cx="432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sales_by_film_category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: 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전체 쿼리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5656F-CC9E-4625-A861-D5E7D9E7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" y="1472463"/>
            <a:ext cx="11944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00392" y="1753056"/>
            <a:ext cx="2121075" cy="4326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 FROM</a:t>
            </a:r>
          </a:p>
          <a:p>
            <a:endParaRPr lang="en-US" altLang="ko-KR" sz="16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①-1 JOIN</a:t>
            </a:r>
          </a:p>
          <a:p>
            <a:endParaRPr lang="en-US" altLang="ko-KR" sz="16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①-2 GROUP BY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highlight>
                <a:srgbClr val="FFFF00"/>
              </a:highligh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highlight>
                <a:srgbClr val="FFFF00"/>
              </a:highligh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ko-KR" altLang="en-US" sz="2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132080" y="1133909"/>
            <a:ext cx="3322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sales_by_film_category</a:t>
            </a:r>
            <a:r>
              <a:rPr lang="en-US" altLang="ko-KR" sz="1600" dirty="0">
                <a:latin typeface="+mj-ea"/>
                <a:ea typeface="+mj-ea"/>
              </a:rPr>
              <a:t> : FROM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8669866" y="1529413"/>
            <a:ext cx="341206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0D603-9B98-451C-8412-46247120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23" y="1691727"/>
            <a:ext cx="9406466" cy="45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4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399061" y="1133909"/>
            <a:ext cx="403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sales_by_film_category</a:t>
            </a:r>
            <a:r>
              <a:rPr lang="en-US" altLang="ko-KR" sz="1600" dirty="0">
                <a:latin typeface="+mj-ea"/>
                <a:ea typeface="+mj-ea"/>
              </a:rPr>
              <a:t> :SELECT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EAB4-8C3F-40E6-86AF-03AD5EC7B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28"/>
          <a:stretch/>
        </p:blipFill>
        <p:spPr>
          <a:xfrm>
            <a:off x="8409727" y="1472463"/>
            <a:ext cx="2309072" cy="46101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2ED29E-6B1E-4D86-9262-5FD0AC20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95" y="2304343"/>
            <a:ext cx="7256179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96A7A-FA09-46F4-8DE0-E4A893942BAE}"/>
              </a:ext>
            </a:extLst>
          </p:cNvPr>
          <p:cNvSpPr txBox="1"/>
          <p:nvPr/>
        </p:nvSpPr>
        <p:spPr>
          <a:xfrm>
            <a:off x="399062" y="1133909"/>
            <a:ext cx="2610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sales_by_store</a:t>
            </a:r>
            <a:r>
              <a:rPr lang="en-US" altLang="ko-KR" sz="1600" dirty="0">
                <a:latin typeface="+mj-ea"/>
                <a:ea typeface="+mj-ea"/>
              </a:rPr>
              <a:t> :</a:t>
            </a:r>
            <a:r>
              <a:rPr lang="ko-KR" altLang="en-US" sz="1600" dirty="0">
                <a:latin typeface="+mj-ea"/>
                <a:ea typeface="+mj-ea"/>
              </a:rPr>
              <a:t>전체 쿼리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DB64F-774C-4A58-9EFF-F72118FC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72463"/>
            <a:ext cx="9641064" cy="52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503004" y="2139869"/>
            <a:ext cx="2214316" cy="3584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 FROM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	</a:t>
            </a:r>
            <a:endParaRPr lang="en-US" altLang="ko-KR" sz="1600" dirty="0">
              <a:highlight>
                <a:srgbClr val="00FF00"/>
              </a:highligh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①-1 JOIN</a:t>
            </a:r>
            <a:endParaRPr lang="en-US" altLang="ko-KR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①-2 GROUP BY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①-3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ORDER BY 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96A7A-FA09-46F4-8DE0-E4A893942BAE}"/>
              </a:ext>
            </a:extLst>
          </p:cNvPr>
          <p:cNvSpPr txBox="1"/>
          <p:nvPr/>
        </p:nvSpPr>
        <p:spPr>
          <a:xfrm>
            <a:off x="399062" y="1133909"/>
            <a:ext cx="248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sales_by_store</a:t>
            </a:r>
            <a:r>
              <a:rPr lang="en-US" altLang="ko-KR" sz="1600" dirty="0">
                <a:latin typeface="+mj-ea"/>
                <a:ea typeface="+mj-ea"/>
              </a:rPr>
              <a:t> :FROM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2FA0F-E171-4EA2-A2DA-6B409B92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601" y="1472463"/>
            <a:ext cx="8772337" cy="51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3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96A7A-FA09-46F4-8DE0-E4A893942BAE}"/>
              </a:ext>
            </a:extLst>
          </p:cNvPr>
          <p:cNvSpPr txBox="1"/>
          <p:nvPr/>
        </p:nvSpPr>
        <p:spPr>
          <a:xfrm>
            <a:off x="399062" y="1133909"/>
            <a:ext cx="252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sales_by_store</a:t>
            </a:r>
            <a:r>
              <a:rPr lang="en-US" altLang="ko-KR" sz="1600" dirty="0">
                <a:latin typeface="+mj-ea"/>
                <a:ea typeface="+mj-ea"/>
              </a:rPr>
              <a:t> : select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9196A-775F-4A60-8975-CC4DAAB7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4873037"/>
            <a:ext cx="5976055" cy="1195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2D34E-CAD1-413B-8B54-2800A475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24" y="1753056"/>
            <a:ext cx="10307751" cy="28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C27CE-0EC3-4AE3-808E-B1E4AAE25E59}"/>
              </a:ext>
            </a:extLst>
          </p:cNvPr>
          <p:cNvSpPr txBox="1"/>
          <p:nvPr/>
        </p:nvSpPr>
        <p:spPr>
          <a:xfrm>
            <a:off x="399062" y="1133909"/>
            <a:ext cx="191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staff_list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</a:t>
            </a:r>
            <a:r>
              <a:rPr lang="ko-KR" altLang="en-US" sz="16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전체쿼리</a:t>
            </a:r>
            <a:endParaRPr lang="en-US" altLang="ko-KR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2EA3C-C2F8-47C9-9733-BB26DDDE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72463"/>
            <a:ext cx="111061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C27CE-0EC3-4AE3-808E-B1E4AAE25E59}"/>
              </a:ext>
            </a:extLst>
          </p:cNvPr>
          <p:cNvSpPr txBox="1"/>
          <p:nvPr/>
        </p:nvSpPr>
        <p:spPr>
          <a:xfrm>
            <a:off x="399062" y="1133909"/>
            <a:ext cx="1905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j-ea"/>
                <a:ea typeface="+mj-ea"/>
              </a:rPr>
              <a:t>staff_list</a:t>
            </a:r>
            <a:r>
              <a:rPr lang="en-US" altLang="ko-KR" sz="1600" dirty="0">
                <a:latin typeface="+mj-ea"/>
                <a:ea typeface="+mj-ea"/>
              </a:rPr>
              <a:t> :FROM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97A2E-D339-43BE-A4B5-32A30B24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1" y="2062693"/>
            <a:ext cx="10742083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CAB65-480D-4251-BF83-470996B8E9B6}"/>
              </a:ext>
            </a:extLst>
          </p:cNvPr>
          <p:cNvSpPr txBox="1"/>
          <p:nvPr/>
        </p:nvSpPr>
        <p:spPr>
          <a:xfrm>
            <a:off x="875104" y="676096"/>
            <a:ext cx="2704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뷰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22D-E8E7-4079-9CDD-C53C72B387E2}"/>
              </a:ext>
            </a:extLst>
          </p:cNvPr>
          <p:cNvSpPr txBox="1"/>
          <p:nvPr/>
        </p:nvSpPr>
        <p:spPr>
          <a:xfrm>
            <a:off x="974164" y="6132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C27CE-0EC3-4AE3-808E-B1E4AAE25E59}"/>
              </a:ext>
            </a:extLst>
          </p:cNvPr>
          <p:cNvSpPr txBox="1"/>
          <p:nvPr/>
        </p:nvSpPr>
        <p:spPr>
          <a:xfrm>
            <a:off x="399062" y="1133909"/>
            <a:ext cx="1709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staff_list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:select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F3C928-0A35-4916-B396-8890D57CD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3" b="25249"/>
          <a:stretch/>
        </p:blipFill>
        <p:spPr>
          <a:xfrm>
            <a:off x="1876425" y="5531130"/>
            <a:ext cx="7956197" cy="1032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9BDED-B6F9-49F7-917C-6D229433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4" y="1552473"/>
            <a:ext cx="111061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703633" y="3075057"/>
            <a:ext cx="2784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감사합니다</a:t>
            </a:r>
            <a:r>
              <a:rPr lang="en-US" altLang="ko-KR" sz="4400" b="1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sz="4400" b="1" spc="-3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70596"/>
              </p:ext>
            </p:extLst>
          </p:nvPr>
        </p:nvGraphicFramePr>
        <p:xfrm>
          <a:off x="432619" y="1177881"/>
          <a:ext cx="11393531" cy="5230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2525">
                  <a:extLst>
                    <a:ext uri="{9D8B030D-6E8A-4147-A177-3AD203B41FA5}">
                      <a16:colId xmlns:a16="http://schemas.microsoft.com/office/drawing/2014/main" val="2211761353"/>
                    </a:ext>
                  </a:extLst>
                </a:gridCol>
                <a:gridCol w="51038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84715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536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address</a:t>
                      </a:r>
                      <a:endParaRPr lang="ko-KR" altLang="en-US" sz="20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48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배우 이름 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주소 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19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574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모든 데이터는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허용하지 않는다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actor_id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last_name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인덱스를 색인으로 한다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address2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postal_code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제외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않는다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address_id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city_id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  키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</a:p>
                    <a:p>
                      <a:pPr algn="l" latinLnBrk="1"/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104767"/>
                  </a:ext>
                </a:extLst>
              </a:tr>
              <a:tr h="1451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4AAEB4-3141-47BC-B711-800FF7E346C5}"/>
              </a:ext>
            </a:extLst>
          </p:cNvPr>
          <p:cNvSpPr txBox="1"/>
          <p:nvPr/>
        </p:nvSpPr>
        <p:spPr>
          <a:xfrm>
            <a:off x="875104" y="101916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</a:rPr>
              <a:t>테이블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4F3F5-4455-4498-AA9D-77E07669EAD0}"/>
              </a:ext>
            </a:extLst>
          </p:cNvPr>
          <p:cNvSpPr txBox="1"/>
          <p:nvPr/>
        </p:nvSpPr>
        <p:spPr>
          <a:xfrm>
            <a:off x="875104" y="676096"/>
            <a:ext cx="366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CC2624-9F11-44BE-9182-79AE10683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116" y="5061741"/>
            <a:ext cx="4897379" cy="1236755"/>
          </a:xfrm>
          <a:prstGeom prst="rect">
            <a:avLst/>
          </a:prstGeom>
          <a:ln cap="flat"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2510A0-6477-4ED8-ACCB-E1EE4BB270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9154" y="5195562"/>
            <a:ext cx="4639894" cy="1102934"/>
          </a:xfrm>
          <a:prstGeom prst="rect">
            <a:avLst/>
          </a:prstGeom>
          <a:ln cap="flat"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56CFE9-12E3-44A1-B9F4-98E6B6B54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429" y="2376816"/>
            <a:ext cx="4774751" cy="913280"/>
          </a:xfrm>
          <a:prstGeom prst="rect">
            <a:avLst/>
          </a:prstGeom>
          <a:ln cap="flat"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9FB078-3899-4923-9A76-599FE7E6EB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218" y="2351288"/>
            <a:ext cx="4639894" cy="91328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36171"/>
              </p:ext>
            </p:extLst>
          </p:nvPr>
        </p:nvGraphicFramePr>
        <p:xfrm>
          <a:off x="378542" y="1178878"/>
          <a:ext cx="11277600" cy="5477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71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5881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4685071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465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category</a:t>
                      </a:r>
                      <a:endParaRPr lang="ko-KR" altLang="en-US" sz="24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city</a:t>
                      </a:r>
                      <a:endParaRPr lang="en-US" altLang="ko-KR" sz="24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89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 </a:t>
                      </a:r>
                      <a:r>
                        <a:rPr lang="ko-KR" altLang="en-US" sz="18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카데고리</a:t>
                      </a:r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도시 이름 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240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290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모든 데이터는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허용하지 않는다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category_id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기본 키 설정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모든 데이터는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허용하지 않는다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city_id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country_id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 키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091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4AAEB4-3141-47BC-B711-800FF7E346C5}"/>
              </a:ext>
            </a:extLst>
          </p:cNvPr>
          <p:cNvSpPr txBox="1"/>
          <p:nvPr/>
        </p:nvSpPr>
        <p:spPr>
          <a:xfrm>
            <a:off x="875104" y="101916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4F3F5-4455-4498-AA9D-77E07669EAD0}"/>
              </a:ext>
            </a:extLst>
          </p:cNvPr>
          <p:cNvSpPr txBox="1"/>
          <p:nvPr/>
        </p:nvSpPr>
        <p:spPr>
          <a:xfrm>
            <a:off x="875104" y="676096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테이블 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95FF10-B5AB-498F-B198-2C485978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3540" y="5679122"/>
            <a:ext cx="4168912" cy="829834"/>
          </a:xfrm>
          <a:prstGeom prst="rect">
            <a:avLst/>
          </a:prstGeom>
          <a:ln cap="flat"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6383E5-14AC-4CE3-A36E-0C94278FEA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5035" y="2134385"/>
            <a:ext cx="3482585" cy="2019743"/>
          </a:xfrm>
          <a:prstGeom prst="rect">
            <a:avLst/>
          </a:prstGeom>
          <a:ln cap="flat"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7200F4-6054-4176-B187-F295B469EB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363"/>
          <a:stretch/>
        </p:blipFill>
        <p:spPr>
          <a:xfrm>
            <a:off x="7417634" y="2151984"/>
            <a:ext cx="4052237" cy="2002144"/>
          </a:xfrm>
          <a:prstGeom prst="rect">
            <a:avLst/>
          </a:prstGeom>
          <a:ln cap="flat"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C53918-C841-4410-949C-B2CE790580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76"/>
          <a:stretch/>
        </p:blipFill>
        <p:spPr>
          <a:xfrm>
            <a:off x="7185732" y="5679123"/>
            <a:ext cx="4278680" cy="82983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8372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AAEB4-3141-47BC-B711-800FF7E346C5}"/>
              </a:ext>
            </a:extLst>
          </p:cNvPr>
          <p:cNvSpPr txBox="1"/>
          <p:nvPr/>
        </p:nvSpPr>
        <p:spPr>
          <a:xfrm>
            <a:off x="875104" y="10191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4F3F5-4455-4498-AA9D-77E07669EAD0}"/>
              </a:ext>
            </a:extLst>
          </p:cNvPr>
          <p:cNvSpPr txBox="1"/>
          <p:nvPr/>
        </p:nvSpPr>
        <p:spPr>
          <a:xfrm>
            <a:off x="875104" y="676096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273A61A-875E-49CD-A8EF-2607A5985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85600"/>
              </p:ext>
            </p:extLst>
          </p:nvPr>
        </p:nvGraphicFramePr>
        <p:xfrm>
          <a:off x="378544" y="1150490"/>
          <a:ext cx="11434915" cy="5556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2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0965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09802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63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country</a:t>
                      </a:r>
                      <a:endParaRPr lang="ko-KR" altLang="en-US" sz="18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coustmer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32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나라이름 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고객 정보 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158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429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모든  데이터는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country_id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기본 키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email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과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last_update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를  제외하고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coustmer_id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/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last_name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인덱스를 색인으로 한다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store_id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,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address_id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 키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datetime  :   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000-00-00 00:00:00 ~ 9999-12-31 23:59:59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111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8BF89FE-DFE4-4E1D-B63F-0807A24E9F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7"/>
          <a:stretch/>
        </p:blipFill>
        <p:spPr>
          <a:xfrm>
            <a:off x="2525000" y="1927177"/>
            <a:ext cx="3715113" cy="2069477"/>
          </a:xfrm>
          <a:prstGeom prst="rect">
            <a:avLst/>
          </a:prstGeom>
          <a:ln cap="flat"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94B4D0-D022-4151-9E65-E3EFB708A8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750"/>
          <a:stretch/>
        </p:blipFill>
        <p:spPr>
          <a:xfrm>
            <a:off x="2117430" y="5707510"/>
            <a:ext cx="4290214" cy="753761"/>
          </a:xfrm>
          <a:prstGeom prst="rect">
            <a:avLst/>
          </a:prstGeom>
          <a:ln cap="flat"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573AF0-6A6F-465E-86C1-0EC8EC6F76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1" b="-1"/>
          <a:stretch/>
        </p:blipFill>
        <p:spPr>
          <a:xfrm>
            <a:off x="6978615" y="5661916"/>
            <a:ext cx="4480880" cy="1044609"/>
          </a:xfrm>
          <a:prstGeom prst="rect">
            <a:avLst/>
          </a:prstGeom>
          <a:ln cap="flat"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9919BF-AB66-4A0B-BC9E-9D96CFAE75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090" y="1927176"/>
            <a:ext cx="5012366" cy="188773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65619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98D3EE-4A0B-4F6C-869F-CDA8E430A40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5A3EB-CAEF-4D07-BFA7-E32893E59002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5F38A-2EE3-4B36-AD8E-7793316922B5}"/>
              </a:ext>
            </a:extLst>
          </p:cNvPr>
          <p:cNvSpPr txBox="1"/>
          <p:nvPr/>
        </p:nvSpPr>
        <p:spPr>
          <a:xfrm>
            <a:off x="875104" y="10191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552A-F4ED-41B8-B90F-16E70B4839A8}"/>
              </a:ext>
            </a:extLst>
          </p:cNvPr>
          <p:cNvSpPr txBox="1"/>
          <p:nvPr/>
        </p:nvSpPr>
        <p:spPr>
          <a:xfrm>
            <a:off x="875104" y="676096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2CAAF89-0990-4ADD-BCDD-C1A4892A6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96602"/>
              </p:ext>
            </p:extLst>
          </p:nvPr>
        </p:nvGraphicFramePr>
        <p:xfrm>
          <a:off x="245806" y="1101179"/>
          <a:ext cx="11395588" cy="5669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540795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4503175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9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film</a:t>
                      </a:r>
                      <a:endParaRPr lang="ko-KR" altLang="en-US" sz="16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film_actor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9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배우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↔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75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2000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description,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release_year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original_language_id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length, rating,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special_features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제외하고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null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기본 키 설정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 title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인덱스를  색인으로  한다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language_id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,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original_language_id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외래키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text: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긴 문장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65,535 byte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year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1901 ~ 2155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decimal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고정소수점수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-99.99~ 99.99 /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enum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컬럼에 들어갈 수 있는 항목 정의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set :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enum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비슷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하지만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set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은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enum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과 다르게 여러 값을 가져올 수 있다 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actor_id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+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actor_id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 키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487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타입</a:t>
                      </a:r>
                      <a:endParaRPr lang="ko-KR" altLang="en-US" sz="1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0735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A73E9D-29EE-4BFC-889A-0725E8601264}"/>
              </a:ext>
            </a:extLst>
          </p:cNvPr>
          <p:cNvGrpSpPr/>
          <p:nvPr/>
        </p:nvGrpSpPr>
        <p:grpSpPr>
          <a:xfrm>
            <a:off x="1967192" y="1908779"/>
            <a:ext cx="4885892" cy="1070396"/>
            <a:chOff x="1539709" y="1930800"/>
            <a:chExt cx="4059982" cy="12294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756E8E-9198-4BAD-8EC0-64D24806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709" y="1930800"/>
              <a:ext cx="4059982" cy="3994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2AC208-4E6C-4B93-8334-BC114B5F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709" y="2330246"/>
              <a:ext cx="4059982" cy="39944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D8EFA6-79CF-4A8B-821F-ABADB5E74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9709" y="2760820"/>
              <a:ext cx="4050443" cy="39944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7B5B8F-7CD8-4E54-9D03-170B309BCF17}"/>
              </a:ext>
            </a:extLst>
          </p:cNvPr>
          <p:cNvGrpSpPr/>
          <p:nvPr/>
        </p:nvGrpSpPr>
        <p:grpSpPr>
          <a:xfrm>
            <a:off x="1819516" y="5335460"/>
            <a:ext cx="5279375" cy="1389128"/>
            <a:chOff x="1819516" y="5335460"/>
            <a:chExt cx="5279375" cy="138912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6A052-AD91-4DDE-9191-13480893C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19516" y="5335460"/>
              <a:ext cx="3030836" cy="905808"/>
            </a:xfrm>
            <a:prstGeom prst="rect">
              <a:avLst/>
            </a:prstGeom>
            <a:ln cap="flat"/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AEB954-08FD-4F82-945C-0CEF512A8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9024" y="5788364"/>
              <a:ext cx="2869867" cy="936224"/>
            </a:xfrm>
            <a:prstGeom prst="rect">
              <a:avLst/>
            </a:prstGeom>
            <a:ln cap="flat"/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61ADB40-D684-4939-9F49-EAD2B43AF5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47"/>
          <a:stretch/>
        </p:blipFill>
        <p:spPr>
          <a:xfrm>
            <a:off x="7259860" y="5335460"/>
            <a:ext cx="4203811" cy="1028737"/>
          </a:xfrm>
          <a:prstGeom prst="rect">
            <a:avLst/>
          </a:prstGeom>
          <a:ln cap="flat"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682C35-144C-4B02-807C-89D948066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6887" y="2075166"/>
            <a:ext cx="3814734" cy="7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98D3EE-4A0B-4F6C-869F-CDA8E430A40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5A3EB-CAEF-4D07-BFA7-E32893E59002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5F38A-2EE3-4B36-AD8E-7793316922B5}"/>
              </a:ext>
            </a:extLst>
          </p:cNvPr>
          <p:cNvSpPr txBox="1"/>
          <p:nvPr/>
        </p:nvSpPr>
        <p:spPr>
          <a:xfrm>
            <a:off x="875104" y="10191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552A-F4ED-41B8-B90F-16E70B4839A8}"/>
              </a:ext>
            </a:extLst>
          </p:cNvPr>
          <p:cNvSpPr txBox="1"/>
          <p:nvPr/>
        </p:nvSpPr>
        <p:spPr>
          <a:xfrm>
            <a:off x="875104" y="676096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9C896-DFB2-4554-941A-14351D57F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61504"/>
              </p:ext>
            </p:extLst>
          </p:nvPr>
        </p:nvGraphicFramePr>
        <p:xfrm>
          <a:off x="378544" y="1150489"/>
          <a:ext cx="11434915" cy="5425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2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0965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09802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85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film_category</a:t>
                      </a:r>
                      <a:endParaRPr lang="ko-KR" altLang="en-US" sz="18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film_text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5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↔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카테고리 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및  설명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778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669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모든  데이터는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+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category_id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기본 키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category_id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description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을 제외하고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text: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긴 문장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65,535 byte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171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A83E083-163D-4757-945F-2656075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28" y="1974312"/>
            <a:ext cx="4966460" cy="14546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FF97CD-8131-49B6-AE06-E6681C54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8" y="2055428"/>
            <a:ext cx="3800472" cy="1208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E1AB67-C0DE-4585-A6DE-DF3306860E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2401" y="5433337"/>
            <a:ext cx="4556678" cy="859308"/>
          </a:xfrm>
          <a:prstGeom prst="rect">
            <a:avLst/>
          </a:prstGeom>
          <a:ln cap="flat"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E469AC-C90A-4D9F-B312-7EA4AB4F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533" y="5469271"/>
            <a:ext cx="5088668" cy="9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98D3EE-4A0B-4F6C-869F-CDA8E430A40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5A3EB-CAEF-4D07-BFA7-E32893E59002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5F38A-2EE3-4B36-AD8E-7793316922B5}"/>
              </a:ext>
            </a:extLst>
          </p:cNvPr>
          <p:cNvSpPr txBox="1"/>
          <p:nvPr/>
        </p:nvSpPr>
        <p:spPr>
          <a:xfrm>
            <a:off x="875104" y="10191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552A-F4ED-41B8-B90F-16E70B4839A8}"/>
              </a:ext>
            </a:extLst>
          </p:cNvPr>
          <p:cNvSpPr txBox="1"/>
          <p:nvPr/>
        </p:nvSpPr>
        <p:spPr>
          <a:xfrm>
            <a:off x="875104" y="676096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sakila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데이터베이스에 있는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16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테이블 설명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A0C8AC4-6010-4761-BE47-E78C8D8D8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88754"/>
              </p:ext>
            </p:extLst>
          </p:nvPr>
        </p:nvGraphicFramePr>
        <p:xfrm>
          <a:off x="378544" y="1150489"/>
          <a:ext cx="11434915" cy="5425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2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0965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09802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85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명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inventory</a:t>
                      </a:r>
                      <a:endParaRPr lang="ko-KR" altLang="en-US" sz="18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language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5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상점에 있는 영화 목록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영화  언어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자막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778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생성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결과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669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모든  데이터는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inventory_id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: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기본 키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store_id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: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외래키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smallint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2byte(0~65535)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MEDIUMINT : 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중간 정수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 3byte(0~16,777,215 / 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약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1600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만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description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을 제외하고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null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값  허용하지 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language_id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기본 키 설정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TINYINT :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아주 작은 정수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1byte(0~255)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char :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고정형 문자열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255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자 까지 가능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timestamp : 1970-01-01 00:00:00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이후로  지난  초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171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테이블  타입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spc="-150" dirty="0">
                        <a:solidFill>
                          <a:srgbClr val="40474D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BCC9349-6E35-45E2-9A06-72C627B4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8"/>
          <a:stretch/>
        </p:blipFill>
        <p:spPr>
          <a:xfrm>
            <a:off x="2105991" y="5540138"/>
            <a:ext cx="4391512" cy="860661"/>
          </a:xfrm>
          <a:prstGeom prst="rect">
            <a:avLst/>
          </a:prstGeom>
          <a:ln cap="flat"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0DF394-3E45-41A6-90C0-67FE8DDF58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21"/>
          <a:stretch/>
        </p:blipFill>
        <p:spPr>
          <a:xfrm>
            <a:off x="2267414" y="1967895"/>
            <a:ext cx="4068666" cy="1490263"/>
          </a:xfrm>
          <a:prstGeom prst="rect">
            <a:avLst/>
          </a:prstGeom>
          <a:ln cap="flat"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CCDA73-9450-4FA2-BC39-9FE025AB7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8" y="2050129"/>
            <a:ext cx="4345937" cy="1494482"/>
          </a:xfrm>
          <a:prstGeom prst="rect">
            <a:avLst/>
          </a:prstGeom>
          <a:ln cap="flat"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C56E3D-4AC3-455B-A251-74EE9E21DB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6372" y="5540138"/>
            <a:ext cx="4863679" cy="92948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93654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2145</Words>
  <Application>Microsoft Office PowerPoint</Application>
  <PresentationFormat>와이드스크린</PresentationFormat>
  <Paragraphs>503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나눔명조 ExtraBold</vt:lpstr>
      <vt:lpstr>나눔스퀘어 Light</vt:lpstr>
      <vt:lpstr>나눔스퀘어 ExtraBold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kim dam</cp:lastModifiedBy>
  <cp:revision>863</cp:revision>
  <dcterms:created xsi:type="dcterms:W3CDTF">2020-09-07T02:34:06Z</dcterms:created>
  <dcterms:modified xsi:type="dcterms:W3CDTF">2022-03-30T08:12:58Z</dcterms:modified>
</cp:coreProperties>
</file>